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5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12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9/28/14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875377"/>
            <a:ext cx="8144134" cy="1373070"/>
          </a:xfrm>
        </p:spPr>
        <p:txBody>
          <a:bodyPr/>
          <a:lstStyle/>
          <a:p>
            <a:r>
              <a:rPr lang="en-US" sz="6000" dirty="0" smtClean="0"/>
              <a:t>Overview of the Early Christian Church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767526"/>
            <a:ext cx="8144134" cy="111768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Sept. </a:t>
            </a:r>
            <a:r>
              <a:rPr lang="en-US" sz="3200" smtClean="0"/>
              <a:t>22-26</a:t>
            </a:r>
            <a:r>
              <a:rPr lang="en-US" sz="3200" smtClean="0"/>
              <a:t>, </a:t>
            </a:r>
            <a:r>
              <a:rPr lang="en-US" sz="3200" dirty="0" smtClean="0"/>
              <a:t>2014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85488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245" y="714592"/>
            <a:ext cx="9613861" cy="1080938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“catholic/Catholic”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5" y="1970468"/>
            <a:ext cx="10831132" cy="4507605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FFFF00"/>
                </a:solidFill>
              </a:rPr>
              <a:t>catholic</a:t>
            </a:r>
            <a:r>
              <a:rPr lang="en-US" sz="4000" dirty="0" smtClean="0"/>
              <a:t> – from Greek, meaning “universal”, “on the whole”, and “general”</a:t>
            </a:r>
          </a:p>
          <a:p>
            <a:pPr marL="0" indent="0">
              <a:buNone/>
            </a:pPr>
            <a:endParaRPr lang="en-US" sz="4000" dirty="0" smtClean="0"/>
          </a:p>
          <a:p>
            <a:r>
              <a:rPr lang="en-US" sz="4000" dirty="0" smtClean="0"/>
              <a:t>Originally meant all people who believed in Christ</a:t>
            </a:r>
          </a:p>
          <a:p>
            <a:endParaRPr lang="en-US" sz="4000" dirty="0"/>
          </a:p>
          <a:p>
            <a:r>
              <a:rPr lang="en-US" sz="4000" dirty="0" smtClean="0"/>
              <a:t>Term used as early as 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century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00239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025" y="711794"/>
            <a:ext cx="9987158" cy="1122372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Christianity in the Roman Empire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155" y="2073499"/>
            <a:ext cx="11221542" cy="431869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I. Constantine brought tolerance and a larger spotlight to Christianity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A. </a:t>
            </a:r>
            <a:r>
              <a:rPr lang="en-US" sz="3200" dirty="0" smtClean="0"/>
              <a:t>His conversion (312 CE – Battle of </a:t>
            </a:r>
            <a:r>
              <a:rPr lang="en-US" sz="3200" dirty="0" err="1" smtClean="0"/>
              <a:t>Milvian</a:t>
            </a:r>
            <a:r>
              <a:rPr lang="en-US" sz="3200" dirty="0" smtClean="0"/>
              <a:t> Bridge)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	B. Edict of Milan (313 CE)</a:t>
            </a:r>
          </a:p>
          <a:p>
            <a:pPr marL="0" indent="0">
              <a:buNone/>
            </a:pPr>
            <a:r>
              <a:rPr lang="en-US" sz="3600" dirty="0" smtClean="0"/>
              <a:t>II. </a:t>
            </a:r>
            <a:r>
              <a:rPr lang="en-US" sz="3600" smtClean="0"/>
              <a:t>Emperor Theodosius </a:t>
            </a:r>
            <a:r>
              <a:rPr lang="en-US" sz="3600" dirty="0" smtClean="0"/>
              <a:t>I made it the official religion of the Roman Empire in 380</a:t>
            </a:r>
          </a:p>
          <a:p>
            <a:pPr lvl="1"/>
            <a:r>
              <a:rPr lang="en-US" sz="3200" dirty="0" smtClean="0"/>
              <a:t>Banned pagan practices, closed pagan temples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7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202" y="642012"/>
            <a:ext cx="10042981" cy="1192154"/>
          </a:xfrm>
        </p:spPr>
        <p:txBody>
          <a:bodyPr>
            <a:normAutofit/>
          </a:bodyPr>
          <a:lstStyle/>
          <a:p>
            <a:r>
              <a:rPr lang="en-US" b="1" dirty="0"/>
              <a:t>Christianity learned 2 key things from the Roman Empire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21427"/>
            <a:ext cx="9613861" cy="3814762"/>
          </a:xfrm>
        </p:spPr>
        <p:txBody>
          <a:bodyPr>
            <a:normAutofit/>
          </a:bodyPr>
          <a:lstStyle/>
          <a:p>
            <a:pPr marL="857250" indent="-857250">
              <a:buAutoNum type="romanUcPeriod"/>
            </a:pPr>
            <a:r>
              <a:rPr lang="en-US" sz="4000" b="1" dirty="0" smtClean="0">
                <a:solidFill>
                  <a:srgbClr val="FFFF00"/>
                </a:solidFill>
              </a:rPr>
              <a:t>A structure of governance </a:t>
            </a:r>
          </a:p>
          <a:p>
            <a:pPr marL="857250" indent="-857250">
              <a:buAutoNum type="romanUcPeriod"/>
            </a:pPr>
            <a:r>
              <a:rPr lang="en-US" sz="4000" b="1" dirty="0">
                <a:solidFill>
                  <a:srgbClr val="FFFF00"/>
                </a:solidFill>
              </a:rPr>
              <a:t>U</a:t>
            </a:r>
            <a:r>
              <a:rPr lang="en-US" sz="4000" b="1" dirty="0" smtClean="0">
                <a:solidFill>
                  <a:srgbClr val="FFFF00"/>
                </a:solidFill>
              </a:rPr>
              <a:t>nity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40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II. Unity </a:t>
            </a:r>
            <a:r>
              <a:rPr lang="en-US" sz="4400" b="1" i="1" dirty="0" smtClean="0"/>
              <a:t>cont’d</a:t>
            </a:r>
            <a:r>
              <a:rPr lang="en-US" sz="4400" dirty="0" smtClean="0"/>
              <a:t>	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715" y="2065600"/>
            <a:ext cx="11206382" cy="4228895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3200" dirty="0" smtClean="0"/>
              <a:t>  </a:t>
            </a:r>
            <a:r>
              <a:rPr lang="en-US" sz="3600" dirty="0" smtClean="0"/>
              <a:t>Unite the world in a “spiritual kingdom” -- the pope as the earthly leader and Rome as the earthly center</a:t>
            </a:r>
          </a:p>
          <a:p>
            <a:pPr marL="457200" lvl="1" indent="0">
              <a:buNone/>
            </a:pPr>
            <a:r>
              <a:rPr lang="en-US" sz="3200" dirty="0" err="1" smtClean="0"/>
              <a:t>i</a:t>
            </a:r>
            <a:r>
              <a:rPr lang="en-US" sz="3200" dirty="0" smtClean="0"/>
              <a:t>. Council of Nicaea, 325 CE</a:t>
            </a:r>
          </a:p>
          <a:p>
            <a:pPr marL="457200" lvl="1" indent="0">
              <a:buNone/>
            </a:pPr>
            <a:endParaRPr lang="en-US" sz="32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554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25" y="695459"/>
            <a:ext cx="9882058" cy="1138707"/>
          </a:xfrm>
        </p:spPr>
        <p:txBody>
          <a:bodyPr>
            <a:normAutofit/>
          </a:bodyPr>
          <a:lstStyle/>
          <a:p>
            <a:r>
              <a:rPr lang="en-US" sz="4000" b="1" dirty="0" err="1" smtClean="0"/>
              <a:t>i</a:t>
            </a:r>
            <a:r>
              <a:rPr lang="en-US" sz="4000" b="1" dirty="0" smtClean="0"/>
              <a:t>. Council of Nicaea </a:t>
            </a:r>
            <a:r>
              <a:rPr lang="en-US" sz="4000" b="1" i="1" dirty="0" smtClean="0"/>
              <a:t>cont’d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983346"/>
            <a:ext cx="11204619" cy="45462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900" dirty="0" smtClean="0"/>
              <a:t>	</a:t>
            </a:r>
            <a:r>
              <a:rPr lang="en-US" sz="3500" dirty="0" smtClean="0"/>
              <a:t>a. Called by Constantine, was a gathering of </a:t>
            </a:r>
          </a:p>
          <a:p>
            <a:pPr marL="0" indent="0">
              <a:buNone/>
            </a:pPr>
            <a:r>
              <a:rPr lang="en-US" sz="3500" dirty="0"/>
              <a:t>	</a:t>
            </a:r>
            <a:r>
              <a:rPr lang="en-US" sz="3500" dirty="0" smtClean="0"/>
              <a:t>	bishops</a:t>
            </a:r>
          </a:p>
          <a:p>
            <a:pPr marL="0" indent="0">
              <a:buNone/>
            </a:pPr>
            <a:r>
              <a:rPr lang="en-US" sz="3500" dirty="0"/>
              <a:t>	</a:t>
            </a:r>
            <a:r>
              <a:rPr lang="en-US" sz="3500" dirty="0" smtClean="0"/>
              <a:t>b. Created the first uniform Christian doctrine,	</a:t>
            </a:r>
          </a:p>
          <a:p>
            <a:pPr marL="0" indent="0">
              <a:buNone/>
            </a:pPr>
            <a:r>
              <a:rPr lang="en-US" sz="3500" dirty="0"/>
              <a:t>	</a:t>
            </a:r>
            <a:r>
              <a:rPr lang="en-US" sz="3500" dirty="0" smtClean="0"/>
              <a:t>	 </a:t>
            </a:r>
            <a:r>
              <a:rPr lang="en-US" sz="3500" b="1" dirty="0" smtClean="0">
                <a:solidFill>
                  <a:srgbClr val="FFFF00"/>
                </a:solidFill>
              </a:rPr>
              <a:t>the Nicene Creed</a:t>
            </a:r>
          </a:p>
          <a:p>
            <a:pPr marL="0" indent="0">
              <a:buNone/>
            </a:pPr>
            <a:r>
              <a:rPr lang="en-US" sz="3500" b="1" dirty="0">
                <a:solidFill>
                  <a:srgbClr val="FFFF00"/>
                </a:solidFill>
              </a:rPr>
              <a:t>	</a:t>
            </a:r>
            <a:r>
              <a:rPr lang="en-US" sz="3500" b="1" dirty="0" smtClean="0"/>
              <a:t>c. </a:t>
            </a:r>
            <a:r>
              <a:rPr lang="en-US" sz="3500" dirty="0" smtClean="0"/>
              <a:t>Clarified this belief: Jesus was brought into </a:t>
            </a:r>
          </a:p>
          <a:p>
            <a:pPr marL="0" indent="0">
              <a:buNone/>
            </a:pPr>
            <a:r>
              <a:rPr lang="en-US" sz="3500" dirty="0"/>
              <a:t>	</a:t>
            </a:r>
            <a:r>
              <a:rPr lang="en-US" sz="3500" dirty="0" smtClean="0"/>
              <a:t>	being</a:t>
            </a:r>
            <a:r>
              <a:rPr lang="en-US" sz="3500" dirty="0"/>
              <a:t> </a:t>
            </a:r>
            <a:r>
              <a:rPr lang="en-US" sz="3500" dirty="0" smtClean="0"/>
              <a:t>from God, the Father; as opposed to </a:t>
            </a:r>
          </a:p>
          <a:p>
            <a:pPr marL="0" indent="0">
              <a:buNone/>
            </a:pPr>
            <a:r>
              <a:rPr lang="en-US" sz="3500" dirty="0"/>
              <a:t>	</a:t>
            </a:r>
            <a:r>
              <a:rPr lang="en-US" sz="3500" dirty="0" smtClean="0"/>
              <a:t>	Jesus being a mere creature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834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TC104033917[[fn=Berlin]]</Template>
  <TotalTime>1152</TotalTime>
  <Words>126</Words>
  <Application>Microsoft Macintosh PowerPoint</Application>
  <PresentationFormat>Custom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Berlin</vt:lpstr>
      <vt:lpstr>Overview of the Early Christian Church</vt:lpstr>
      <vt:lpstr>“catholic/Catholic”</vt:lpstr>
      <vt:lpstr>Christianity in the Roman Empire</vt:lpstr>
      <vt:lpstr>Christianity learned 2 key things from the Roman Empire:</vt:lpstr>
      <vt:lpstr>II. Unity cont’d </vt:lpstr>
      <vt:lpstr>i. Council of Nicaea cont’d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Early Christian Church</dc:title>
  <dc:creator>Elaina</dc:creator>
  <cp:lastModifiedBy>Elaina Barroso</cp:lastModifiedBy>
  <cp:revision>13</cp:revision>
  <dcterms:created xsi:type="dcterms:W3CDTF">2014-09-14T21:55:15Z</dcterms:created>
  <dcterms:modified xsi:type="dcterms:W3CDTF">2014-09-28T14:13:13Z</dcterms:modified>
</cp:coreProperties>
</file>